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2"/>
  </p:notesMasterIdLst>
  <p:sldIdLst>
    <p:sldId id="256" r:id="rId2"/>
    <p:sldId id="299" r:id="rId3"/>
    <p:sldId id="298" r:id="rId4"/>
    <p:sldId id="270" r:id="rId5"/>
    <p:sldId id="359" r:id="rId6"/>
    <p:sldId id="320" r:id="rId7"/>
    <p:sldId id="358" r:id="rId8"/>
    <p:sldId id="360" r:id="rId9"/>
    <p:sldId id="275" r:id="rId10"/>
    <p:sldId id="336" r:id="rId11"/>
    <p:sldId id="337" r:id="rId12"/>
    <p:sldId id="288" r:id="rId13"/>
    <p:sldId id="344" r:id="rId14"/>
    <p:sldId id="355" r:id="rId15"/>
    <p:sldId id="266" r:id="rId16"/>
    <p:sldId id="361" r:id="rId17"/>
    <p:sldId id="259" r:id="rId18"/>
    <p:sldId id="258" r:id="rId19"/>
    <p:sldId id="322" r:id="rId20"/>
    <p:sldId id="323" r:id="rId21"/>
    <p:sldId id="265" r:id="rId22"/>
    <p:sldId id="302" r:id="rId23"/>
    <p:sldId id="338" r:id="rId24"/>
    <p:sldId id="339" r:id="rId25"/>
    <p:sldId id="291" r:id="rId26"/>
    <p:sldId id="345" r:id="rId27"/>
    <p:sldId id="354" r:id="rId28"/>
    <p:sldId id="305" r:id="rId29"/>
    <p:sldId id="312" r:id="rId30"/>
    <p:sldId id="306" r:id="rId31"/>
    <p:sldId id="307" r:id="rId32"/>
    <p:sldId id="308" r:id="rId33"/>
    <p:sldId id="310" r:id="rId34"/>
    <p:sldId id="314" r:id="rId35"/>
    <p:sldId id="315" r:id="rId36"/>
    <p:sldId id="340" r:id="rId37"/>
    <p:sldId id="341" r:id="rId38"/>
    <p:sldId id="316" r:id="rId39"/>
    <p:sldId id="350" r:id="rId40"/>
    <p:sldId id="357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15" autoAdjust="0"/>
    <p:restoredTop sz="94624" autoAdjust="0"/>
  </p:normalViewPr>
  <p:slideViewPr>
    <p:cSldViewPr>
      <p:cViewPr>
        <p:scale>
          <a:sx n="90" d="100"/>
          <a:sy n="90" d="100"/>
        </p:scale>
        <p:origin x="-58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610</c:v>
                </c:pt>
                <c:pt idx="2">
                  <c:v>802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185</c:v>
                </c:pt>
                <c:pt idx="1">
                  <c:v>560</c:v>
                </c:pt>
                <c:pt idx="2">
                  <c:v>745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93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2133E-2"/>
                  <c:y val="-0.29743968300228091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2133E-2"/>
                  <c:y val="-0.4237109317950786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0.96354166666666663</c:v>
                </c:pt>
                <c:pt idx="1">
                  <c:v>0.91803278688524326</c:v>
                </c:pt>
                <c:pt idx="2">
                  <c:v>0.92892768079800503</c:v>
                </c:pt>
              </c:numCache>
            </c:numRef>
          </c:val>
        </c:ser>
        <c:dLbls>
          <c:showVal val="1"/>
        </c:dLbls>
        <c:axId val="67731456"/>
        <c:axId val="67732992"/>
      </c:barChart>
      <c:catAx>
        <c:axId val="67731456"/>
        <c:scaling>
          <c:orientation val="minMax"/>
        </c:scaling>
        <c:axPos val="b"/>
        <c:tickLblPos val="nextTo"/>
        <c:crossAx val="67732992"/>
        <c:crosses val="autoZero"/>
        <c:auto val="1"/>
        <c:lblAlgn val="ctr"/>
        <c:lblOffset val="100"/>
      </c:catAx>
      <c:valAx>
        <c:axId val="67732992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67731456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302"/>
                  <c:y val="-1.1224133123521584E-2"/>
                </c:manualLayout>
              </c:layout>
              <c:dLblPos val="outEnd"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delete val="1"/>
            </c:dLbl>
            <c:dLbl>
              <c:idx val="7"/>
              <c:layout/>
              <c:showVal val="1"/>
            </c:dLbl>
            <c:dLbl>
              <c:idx val="8"/>
              <c:delete val="1"/>
            </c:dLbl>
            <c:dLbl>
              <c:idx val="9"/>
              <c:layout/>
              <c:showVal val="1"/>
            </c:dLbl>
            <c:dLbl>
              <c:idx val="10"/>
              <c:layout/>
              <c:showVal val="1"/>
            </c:dLbl>
            <c:dLbl>
              <c:idx val="11"/>
              <c:layout/>
              <c:showVal val="1"/>
            </c:dLbl>
            <c:dLbl>
              <c:idx val="12"/>
              <c:layout/>
              <c:showVal val="1"/>
            </c:dLbl>
            <c:dLbl>
              <c:idx val="13"/>
              <c:layout/>
              <c:showVal val="1"/>
            </c:dLbl>
            <c:dLbl>
              <c:idx val="14"/>
              <c:layout/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СОШ им. Горького</c:v>
                </c:pt>
                <c:pt idx="1">
                  <c:v>Федотовская ООШ</c:v>
                </c:pt>
                <c:pt idx="2">
                  <c:v>М.Карамалкинская ООШ</c:v>
                </c:pt>
                <c:pt idx="3">
                  <c:v>Н – Чершелинская ООШ</c:v>
                </c:pt>
                <c:pt idx="4">
                  <c:v>Н- Иштирякская ш –дет.сад</c:v>
                </c:pt>
                <c:pt idx="5">
                  <c:v>Ст – Иштерякская ООШ</c:v>
                </c:pt>
                <c:pt idx="6">
                  <c:v>Урдалинская ООШ</c:v>
                </c:pt>
                <c:pt idx="7">
                  <c:v>Куакбашская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Керлигачская ООШ</c:v>
                </c:pt>
                <c:pt idx="11">
                  <c:v>Н. -Чершелин. ш – дет. сад</c:v>
                </c:pt>
                <c:pt idx="12">
                  <c:v>Н.Серёжкинская ООШ</c:v>
                </c:pt>
                <c:pt idx="13">
                  <c:v>Ивановская ООШ</c:v>
                </c:pt>
                <c:pt idx="14">
                  <c:v>Ст-Письмянская ООШ</c:v>
                </c:pt>
                <c:pt idx="15">
                  <c:v>Шугуровская СОШ </c:v>
                </c:pt>
                <c:pt idx="16">
                  <c:v>Тимяшевская СОШ</c:v>
                </c:pt>
                <c:pt idx="17">
                  <c:v>Подлесная ООШ</c:v>
                </c:pt>
                <c:pt idx="18">
                  <c:v>Старо - Кувакская СОШ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0.89</c:v>
                </c:pt>
                <c:pt idx="18">
                  <c:v>0.89</c:v>
                </c:pt>
                <c:pt idx="19">
                  <c:v>0.89</c:v>
                </c:pt>
              </c:numCache>
            </c:numRef>
          </c:val>
        </c:ser>
        <c:axId val="88663552"/>
        <c:axId val="88665088"/>
      </c:barChart>
      <c:catAx>
        <c:axId val="8866355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8665088"/>
        <c:crosses val="autoZero"/>
        <c:auto val="1"/>
        <c:lblAlgn val="ctr"/>
        <c:lblOffset val="100"/>
      </c:catAx>
      <c:valAx>
        <c:axId val="886650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66355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490147149633138E-2"/>
          <c:y val="0.11904761904761912"/>
          <c:w val="0.9358013044165111"/>
          <c:h val="0.6369201766446168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№5</c:v>
                </c:pt>
                <c:pt idx="2">
                  <c:v>Лицей №12</c:v>
                </c:pt>
                <c:pt idx="3">
                  <c:v>СОШ №10</c:v>
                </c:pt>
                <c:pt idx="4">
                  <c:v>ООШ №1</c:v>
                </c:pt>
                <c:pt idx="5">
                  <c:v>СОШ №8</c:v>
                </c:pt>
                <c:pt idx="6">
                  <c:v>СОШ №4</c:v>
                </c:pt>
                <c:pt idx="7">
                  <c:v>СОШ №6</c:v>
                </c:pt>
                <c:pt idx="8">
                  <c:v>СОШ №13</c:v>
                </c:pt>
                <c:pt idx="9">
                  <c:v>СОШ №7</c:v>
                </c:pt>
                <c:pt idx="10">
                  <c:v>Гимназия №11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0.84000000000000052</c:v>
                </c:pt>
                <c:pt idx="1">
                  <c:v>0.84000000000000052</c:v>
                </c:pt>
                <c:pt idx="2">
                  <c:v>0.83000000000000052</c:v>
                </c:pt>
                <c:pt idx="3">
                  <c:v>0.81</c:v>
                </c:pt>
                <c:pt idx="4">
                  <c:v>0.71000000000000052</c:v>
                </c:pt>
                <c:pt idx="5">
                  <c:v>0.6900000000000005</c:v>
                </c:pt>
                <c:pt idx="6">
                  <c:v>0.68</c:v>
                </c:pt>
                <c:pt idx="7">
                  <c:v>0.68</c:v>
                </c:pt>
                <c:pt idx="8">
                  <c:v>0.67000000000000082</c:v>
                </c:pt>
                <c:pt idx="9">
                  <c:v>0.66000000000000081</c:v>
                </c:pt>
                <c:pt idx="10">
                  <c:v>0.64000000000000068</c:v>
                </c:pt>
                <c:pt idx="11">
                  <c:v>0.55000000000000004</c:v>
                </c:pt>
              </c:numCache>
            </c:numRef>
          </c:val>
        </c:ser>
        <c:axId val="89087360"/>
        <c:axId val="89101440"/>
      </c:barChart>
      <c:catAx>
        <c:axId val="890873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9101440"/>
        <c:crosses val="autoZero"/>
        <c:auto val="1"/>
        <c:lblAlgn val="ctr"/>
        <c:lblOffset val="100"/>
      </c:catAx>
      <c:valAx>
        <c:axId val="89101440"/>
        <c:scaling>
          <c:orientation val="minMax"/>
        </c:scaling>
        <c:delete val="1"/>
        <c:axPos val="l"/>
        <c:numFmt formatCode="0%" sourceLinked="1"/>
        <c:tickLblPos val="nextTo"/>
        <c:crossAx val="89087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 -Чершелин. ш – дет. сад</c:v>
                </c:pt>
                <c:pt idx="2">
                  <c:v>Сарабикуловская ООШ</c:v>
                </c:pt>
                <c:pt idx="3">
                  <c:v>Шугуровская СОШ </c:v>
                </c:pt>
                <c:pt idx="4">
                  <c:v>Ст – Иштерякская ООШ</c:v>
                </c:pt>
                <c:pt idx="5">
                  <c:v>Н – Чершелинская ООШ</c:v>
                </c:pt>
                <c:pt idx="6">
                  <c:v>Тимяшевская СОШ</c:v>
                </c:pt>
                <c:pt idx="7">
                  <c:v>Урдалинская ООШ</c:v>
                </c:pt>
                <c:pt idx="8">
                  <c:v>Старо - Кувакская СОШ</c:v>
                </c:pt>
                <c:pt idx="9">
                  <c:v>Н- Иштирякская ш –дет.сад</c:v>
                </c:pt>
                <c:pt idx="10">
                  <c:v>Сугушлинская ООШ</c:v>
                </c:pt>
                <c:pt idx="11">
                  <c:v>Федотовская ООШ</c:v>
                </c:pt>
                <c:pt idx="12">
                  <c:v>СОШ им. Горького</c:v>
                </c:pt>
                <c:pt idx="13">
                  <c:v>Куакбашская ООШ</c:v>
                </c:pt>
                <c:pt idx="14">
                  <c:v>Урмышлинская ООШ</c:v>
                </c:pt>
                <c:pt idx="15">
                  <c:v>Подлесная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Н.Серёжкинская ООШ</c:v>
                </c:pt>
                <c:pt idx="19">
                  <c:v>Керлигачская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</c:v>
                </c:pt>
                <c:pt idx="3">
                  <c:v>0.76000000000000101</c:v>
                </c:pt>
                <c:pt idx="4">
                  <c:v>0.76000000000000101</c:v>
                </c:pt>
                <c:pt idx="5">
                  <c:v>0.750000000000001</c:v>
                </c:pt>
                <c:pt idx="6">
                  <c:v>0.70000000000000062</c:v>
                </c:pt>
                <c:pt idx="7">
                  <c:v>0.67000000000000115</c:v>
                </c:pt>
                <c:pt idx="8">
                  <c:v>0.67000000000000115</c:v>
                </c:pt>
                <c:pt idx="9">
                  <c:v>0.60000000000000064</c:v>
                </c:pt>
                <c:pt idx="10">
                  <c:v>0.60000000000000064</c:v>
                </c:pt>
                <c:pt idx="11">
                  <c:v>0.56999999999999995</c:v>
                </c:pt>
                <c:pt idx="12">
                  <c:v>0.56999999999999995</c:v>
                </c:pt>
                <c:pt idx="13">
                  <c:v>0.56999999999999995</c:v>
                </c:pt>
                <c:pt idx="14">
                  <c:v>0.56000000000000005</c:v>
                </c:pt>
                <c:pt idx="15">
                  <c:v>0.55000000000000004</c:v>
                </c:pt>
                <c:pt idx="16">
                  <c:v>0.5</c:v>
                </c:pt>
                <c:pt idx="17">
                  <c:v>0.5</c:v>
                </c:pt>
                <c:pt idx="18">
                  <c:v>0.5</c:v>
                </c:pt>
                <c:pt idx="19">
                  <c:v>0.33000000000000057</c:v>
                </c:pt>
              </c:numCache>
            </c:numRef>
          </c:val>
        </c:ser>
        <c:dLbls>
          <c:showVal val="1"/>
        </c:dLbls>
        <c:axId val="89160704"/>
        <c:axId val="89170688"/>
      </c:barChart>
      <c:catAx>
        <c:axId val="89160704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89170688"/>
        <c:crosses val="autoZero"/>
        <c:auto val="1"/>
        <c:lblAlgn val="ctr"/>
        <c:lblOffset val="100"/>
      </c:catAx>
      <c:valAx>
        <c:axId val="89170688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9160704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899"/>
          <c:h val="0.623692663417093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№10</c:v>
                </c:pt>
                <c:pt idx="3">
                  <c:v>СОШ №5</c:v>
                </c:pt>
                <c:pt idx="4">
                  <c:v>ООШ №1</c:v>
                </c:pt>
                <c:pt idx="5">
                  <c:v>СОШ №13</c:v>
                </c:pt>
                <c:pt idx="6">
                  <c:v>СОШ №4</c:v>
                </c:pt>
                <c:pt idx="7">
                  <c:v>СОШ №7</c:v>
                </c:pt>
                <c:pt idx="8">
                  <c:v>СОШ №8</c:v>
                </c:pt>
                <c:pt idx="9">
                  <c:v>СОШ №6</c:v>
                </c:pt>
                <c:pt idx="10">
                  <c:v>СОШ №3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4.3</c:v>
                </c:pt>
                <c:pt idx="1">
                  <c:v>4.2</c:v>
                </c:pt>
                <c:pt idx="2">
                  <c:v>4.0999999999999996</c:v>
                </c:pt>
                <c:pt idx="3">
                  <c:v>4</c:v>
                </c:pt>
                <c:pt idx="4">
                  <c:v>4</c:v>
                </c:pt>
                <c:pt idx="5">
                  <c:v>4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3.8</c:v>
                </c:pt>
                <c:pt idx="10">
                  <c:v>3.7</c:v>
                </c:pt>
                <c:pt idx="11">
                  <c:v>3.7</c:v>
                </c:pt>
              </c:numCache>
            </c:numRef>
          </c:val>
        </c:ser>
        <c:axId val="89280512"/>
        <c:axId val="89282432"/>
      </c:barChart>
      <c:catAx>
        <c:axId val="892805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9282432"/>
        <c:crosses val="autoZero"/>
        <c:auto val="1"/>
        <c:lblAlgn val="ctr"/>
        <c:lblOffset val="100"/>
      </c:catAx>
      <c:valAx>
        <c:axId val="89282432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92805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01320086618132"/>
          <c:y val="2.6521885396598041E-2"/>
          <c:w val="0.84887546148256265"/>
          <c:h val="0.61123301517196127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Ст. – Иштиряк. ООШ</c:v>
                </c:pt>
                <c:pt idx="2">
                  <c:v>Нов.Чершелин. Н.ш.- д.с       </c:v>
                </c:pt>
                <c:pt idx="3">
                  <c:v>Тимяшевская СОШ</c:v>
                </c:pt>
                <c:pt idx="4">
                  <c:v>Шугуровская СОШ</c:v>
                </c:pt>
                <c:pt idx="5">
                  <c:v>Сугушлинская ООШ</c:v>
                </c:pt>
                <c:pt idx="6">
                  <c:v>Сарабикуловская ООШ</c:v>
                </c:pt>
                <c:pt idx="7">
                  <c:v>Зеленорощинская СОШ</c:v>
                </c:pt>
                <c:pt idx="8">
                  <c:v>Урдалинская ООШ</c:v>
                </c:pt>
                <c:pt idx="9">
                  <c:v>Урмышлинская ООШ</c:v>
                </c:pt>
                <c:pt idx="10">
                  <c:v>Н.-Иштиряк н.ш. -д.с.</c:v>
                </c:pt>
                <c:pt idx="11">
                  <c:v>Подлесная ООШ</c:v>
                </c:pt>
                <c:pt idx="12">
                  <c:v>Старо - Кувакская СОШ</c:v>
                </c:pt>
                <c:pt idx="13">
                  <c:v>Куакбашская ООШ</c:v>
                </c:pt>
                <c:pt idx="14">
                  <c:v>Ст.-Письмянская ООШ</c:v>
                </c:pt>
                <c:pt idx="15">
                  <c:v>Нижнечершилинская ООШ</c:v>
                </c:pt>
                <c:pt idx="16">
                  <c:v>Ивановская ООШ</c:v>
                </c:pt>
                <c:pt idx="17">
                  <c:v>Керлигачская ООШ</c:v>
                </c:pt>
                <c:pt idx="18">
                  <c:v>Н.-Сережкинская ООШ</c:v>
                </c:pt>
                <c:pt idx="19">
                  <c:v>Федотовская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4.2</c:v>
                </c:pt>
                <c:pt idx="2">
                  <c:v>4</c:v>
                </c:pt>
                <c:pt idx="3">
                  <c:v>4</c:v>
                </c:pt>
                <c:pt idx="4">
                  <c:v>3.9</c:v>
                </c:pt>
                <c:pt idx="5">
                  <c:v>3.8</c:v>
                </c:pt>
                <c:pt idx="6">
                  <c:v>3.8</c:v>
                </c:pt>
                <c:pt idx="7">
                  <c:v>3.8</c:v>
                </c:pt>
                <c:pt idx="8">
                  <c:v>3.8</c:v>
                </c:pt>
                <c:pt idx="9">
                  <c:v>3.7</c:v>
                </c:pt>
                <c:pt idx="10">
                  <c:v>3.6</c:v>
                </c:pt>
                <c:pt idx="11">
                  <c:v>3.6</c:v>
                </c:pt>
                <c:pt idx="12">
                  <c:v>3.6</c:v>
                </c:pt>
                <c:pt idx="13">
                  <c:v>3.6</c:v>
                </c:pt>
                <c:pt idx="14">
                  <c:v>3.6</c:v>
                </c:pt>
                <c:pt idx="15">
                  <c:v>3.5</c:v>
                </c:pt>
                <c:pt idx="16">
                  <c:v>3.5</c:v>
                </c:pt>
                <c:pt idx="17">
                  <c:v>3.5</c:v>
                </c:pt>
                <c:pt idx="18">
                  <c:v>3.5</c:v>
                </c:pt>
                <c:pt idx="19">
                  <c:v>3.4</c:v>
                </c:pt>
              </c:numCache>
            </c:numRef>
          </c:val>
        </c:ser>
        <c:axId val="88355584"/>
        <c:axId val="88357888"/>
      </c:barChart>
      <c:catAx>
        <c:axId val="8835558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8357888"/>
        <c:crosses val="autoZero"/>
        <c:auto val="1"/>
        <c:lblAlgn val="ctr"/>
        <c:lblOffset val="100"/>
      </c:catAx>
      <c:valAx>
        <c:axId val="8835788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83555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610</c:v>
                </c:pt>
                <c:pt idx="2">
                  <c:v>802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187</c:v>
                </c:pt>
                <c:pt idx="1">
                  <c:v>571</c:v>
                </c:pt>
                <c:pt idx="2">
                  <c:v>758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50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1494E-2"/>
                  <c:y val="-0.29743968300228091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1494E-2"/>
                  <c:y val="-0.4237109317950786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0.97395833333333404</c:v>
                </c:pt>
                <c:pt idx="1">
                  <c:v>0.93606557377049182</c:v>
                </c:pt>
                <c:pt idx="2">
                  <c:v>0.94513715710723156</c:v>
                </c:pt>
              </c:numCache>
            </c:numRef>
          </c:val>
        </c:ser>
        <c:dLbls>
          <c:showVal val="1"/>
        </c:dLbls>
        <c:axId val="103454208"/>
        <c:axId val="103455744"/>
      </c:barChart>
      <c:catAx>
        <c:axId val="103454208"/>
        <c:scaling>
          <c:orientation val="minMax"/>
        </c:scaling>
        <c:axPos val="b"/>
        <c:tickLblPos val="nextTo"/>
        <c:crossAx val="103455744"/>
        <c:crosses val="autoZero"/>
        <c:auto val="1"/>
        <c:lblAlgn val="ctr"/>
        <c:lblOffset val="100"/>
      </c:catAx>
      <c:valAx>
        <c:axId val="10345574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03454208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СОШ №4</c:v>
                </c:pt>
                <c:pt idx="2">
                  <c:v>СОШ №7</c:v>
                </c:pt>
                <c:pt idx="3">
                  <c:v>СОШ №8</c:v>
                </c:pt>
                <c:pt idx="4">
                  <c:v>СОШ №13</c:v>
                </c:pt>
                <c:pt idx="5">
                  <c:v>СОШ №10</c:v>
                </c:pt>
                <c:pt idx="6">
                  <c:v>СОШ №3</c:v>
                </c:pt>
                <c:pt idx="7">
                  <c:v>ООШ №1</c:v>
                </c:pt>
                <c:pt idx="8">
                  <c:v>СОШ №5</c:v>
                </c:pt>
                <c:pt idx="9">
                  <c:v>СОШ №6</c:v>
                </c:pt>
                <c:pt idx="10">
                  <c:v>Лицей №12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103593088"/>
        <c:axId val="103594624"/>
      </c:barChart>
      <c:catAx>
        <c:axId val="1035930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3594624"/>
        <c:crosses val="autoZero"/>
        <c:auto val="1"/>
        <c:lblAlgn val="ctr"/>
        <c:lblOffset val="100"/>
      </c:catAx>
      <c:valAx>
        <c:axId val="1035946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359308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Урмышлинская ООШ</c:v>
                </c:pt>
                <c:pt idx="1">
                  <c:v>Ст – Иштерякская ООШ</c:v>
                </c:pt>
                <c:pt idx="2">
                  <c:v>СОШ им. Горького</c:v>
                </c:pt>
                <c:pt idx="3">
                  <c:v>Шугуровская СОШ </c:v>
                </c:pt>
                <c:pt idx="4">
                  <c:v>Тимяшевская СОШ</c:v>
                </c:pt>
                <c:pt idx="5">
                  <c:v>Керлигачская ООШ</c:v>
                </c:pt>
                <c:pt idx="6">
                  <c:v>Н– Чершелинская ООШ</c:v>
                </c:pt>
                <c:pt idx="7">
                  <c:v>Федотовская ООШ</c:v>
                </c:pt>
                <c:pt idx="8">
                  <c:v>Сугушлинская ООШ</c:v>
                </c:pt>
                <c:pt idx="9">
                  <c:v>Сарабикуловская ООШ</c:v>
                </c:pt>
                <c:pt idx="10">
                  <c:v>Н–Чершелин. ш.– дет. сад</c:v>
                </c:pt>
                <c:pt idx="11">
                  <c:v>Куакбашская ООШ</c:v>
                </c:pt>
                <c:pt idx="12">
                  <c:v>М.Карамалкинская ООШ</c:v>
                </c:pt>
                <c:pt idx="13">
                  <c:v>Н - Иштирякская ш- д. сад</c:v>
                </c:pt>
                <c:pt idx="14">
                  <c:v>Н.Серёжкинская ООШ</c:v>
                </c:pt>
                <c:pt idx="15">
                  <c:v>Урдалинская ООШ</c:v>
                </c:pt>
                <c:pt idx="16">
                  <c:v>Ивановская ООШ</c:v>
                </c:pt>
                <c:pt idx="17">
                  <c:v>Ст-Письмянская ООШ</c:v>
                </c:pt>
                <c:pt idx="18">
                  <c:v>Старо - Кувакская СОШ</c:v>
                </c:pt>
                <c:pt idx="19">
                  <c:v>Подлесная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</c:numCache>
            </c:numRef>
          </c:val>
        </c:ser>
        <c:axId val="103721216"/>
        <c:axId val="103731200"/>
      </c:barChart>
      <c:catAx>
        <c:axId val="1037212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3731200"/>
        <c:crosses val="autoZero"/>
        <c:auto val="1"/>
        <c:lblAlgn val="ctr"/>
        <c:lblOffset val="100"/>
      </c:catAx>
      <c:valAx>
        <c:axId val="10373120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3721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6829991932634512E-2"/>
          <c:y val="1.3227513227513294E-2"/>
          <c:w val="0.91722922653296624"/>
          <c:h val="0.6484618589343006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>
                <c:manualLayout>
                  <c:x val="1.016088060965306E-2"/>
                  <c:y val="-7.9365079365079413E-3"/>
                </c:manualLayout>
              </c:layout>
              <c:dLblPos val="outEnd"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/>
              <c:showVal val="1"/>
            </c:dLbl>
            <c:dLbl>
              <c:idx val="8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№10</c:v>
                </c:pt>
                <c:pt idx="1">
                  <c:v>Лицей №12</c:v>
                </c:pt>
                <c:pt idx="2">
                  <c:v>СОШ №2</c:v>
                </c:pt>
                <c:pt idx="3">
                  <c:v>ООШ №1</c:v>
                </c:pt>
                <c:pt idx="4">
                  <c:v>СОШ №5</c:v>
                </c:pt>
                <c:pt idx="5">
                  <c:v>СОШ №8</c:v>
                </c:pt>
                <c:pt idx="6">
                  <c:v>СОШ №6</c:v>
                </c:pt>
                <c:pt idx="7">
                  <c:v>СОШ №4</c:v>
                </c:pt>
                <c:pt idx="8">
                  <c:v>Гимназия №11</c:v>
                </c:pt>
                <c:pt idx="9">
                  <c:v>СОШ №13</c:v>
                </c:pt>
                <c:pt idx="10">
                  <c:v>СОШ №7</c:v>
                </c:pt>
                <c:pt idx="11">
                  <c:v>СОШ №3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0.98</c:v>
                </c:pt>
                <c:pt idx="1">
                  <c:v>0.96000000000000041</c:v>
                </c:pt>
                <c:pt idx="2">
                  <c:v>0.86000000000000043</c:v>
                </c:pt>
                <c:pt idx="3">
                  <c:v>0.86000000000000043</c:v>
                </c:pt>
                <c:pt idx="4">
                  <c:v>0.85000000000000042</c:v>
                </c:pt>
                <c:pt idx="5">
                  <c:v>0.81</c:v>
                </c:pt>
                <c:pt idx="6">
                  <c:v>0.76000000000000045</c:v>
                </c:pt>
                <c:pt idx="7">
                  <c:v>0.76000000000000045</c:v>
                </c:pt>
                <c:pt idx="8">
                  <c:v>0.74000000000000044</c:v>
                </c:pt>
                <c:pt idx="9">
                  <c:v>0.71000000000000041</c:v>
                </c:pt>
                <c:pt idx="10">
                  <c:v>0.69000000000000039</c:v>
                </c:pt>
                <c:pt idx="11">
                  <c:v>0.64000000000000046</c:v>
                </c:pt>
              </c:numCache>
            </c:numRef>
          </c:val>
        </c:ser>
        <c:axId val="103746944"/>
        <c:axId val="103748736"/>
      </c:barChart>
      <c:catAx>
        <c:axId val="103746944"/>
        <c:scaling>
          <c:orientation val="minMax"/>
        </c:scaling>
        <c:axPos val="b"/>
        <c:tickLblPos val="nextTo"/>
        <c:crossAx val="103748736"/>
        <c:crosses val="autoZero"/>
        <c:auto val="1"/>
        <c:lblAlgn val="ctr"/>
        <c:lblOffset val="100"/>
      </c:catAx>
      <c:valAx>
        <c:axId val="10374873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37469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0125300909985943"/>
          <c:y val="2.9100529100529089E-2"/>
          <c:w val="0.88368963541755585"/>
          <c:h val="0.6594394450693666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3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>
              <c:idx val="7"/>
              <c:layout>
                <c:manualLayout>
                  <c:x val="0"/>
                  <c:y val="-5.2910052910052734E-3"/>
                </c:manualLayout>
              </c:layout>
              <c:showVal val="1"/>
            </c:dLbl>
            <c:dLbl>
              <c:idx val="8"/>
              <c:layout>
                <c:manualLayout>
                  <c:x val="-1.5057355482584161E-3"/>
                  <c:y val="-5.2910052910052734E-3"/>
                </c:manualLayout>
              </c:layout>
              <c:showVal val="1"/>
            </c:dLbl>
            <c:dLbl>
              <c:idx val="9"/>
              <c:layout>
                <c:manualLayout>
                  <c:x val="-3.0114710965169693E-3"/>
                  <c:y val="-5.2910052910052734E-3"/>
                </c:manualLayout>
              </c:layout>
              <c:showVal val="1"/>
            </c:dLbl>
            <c:dLbl>
              <c:idx val="10"/>
              <c:layout>
                <c:manualLayout>
                  <c:x val="3.0114710965169693E-3"/>
                  <c:y val="-5.2910052910052734E-3"/>
                </c:manualLayout>
              </c:layout>
              <c:showVal val="1"/>
            </c:dLbl>
            <c:dLbl>
              <c:idx val="11"/>
              <c:layout>
                <c:manualLayout>
                  <c:x val="0"/>
                  <c:y val="-1.058201058201058E-2"/>
                </c:manualLayout>
              </c:layout>
              <c:showVal val="1"/>
            </c:dLbl>
            <c:dLbl>
              <c:idx val="12"/>
              <c:layout>
                <c:manualLayout>
                  <c:x val="0"/>
                  <c:y val="5.2910052910053193E-3"/>
                </c:manualLayout>
              </c:layout>
              <c:showVal val="1"/>
            </c:dLbl>
            <c:dLbl>
              <c:idx val="13"/>
              <c:layout>
                <c:manualLayout>
                  <c:x val="-1.5057355482584701E-3"/>
                  <c:y val="7.9365079365079604E-3"/>
                </c:manualLayout>
              </c:layout>
              <c:showVal val="1"/>
            </c:dLbl>
            <c:dLbl>
              <c:idx val="14"/>
              <c:layout>
                <c:manualLayout>
                  <c:x val="-3.0114710965169693E-3"/>
                  <c:y val="7.9365079365079604E-3"/>
                </c:manualLayout>
              </c:layout>
              <c:showVal val="1"/>
            </c:dLbl>
            <c:dLbl>
              <c:idx val="15"/>
              <c:layout/>
              <c:showVal val="1"/>
            </c:dLbl>
            <c:dLbl>
              <c:idx val="16"/>
              <c:layout/>
              <c:showVal val="1"/>
            </c:dLbl>
            <c:dLbl>
              <c:idx val="17"/>
              <c:layout/>
              <c:showVal val="1"/>
            </c:dLbl>
            <c:dLbl>
              <c:idx val="18"/>
              <c:layout/>
              <c:showVal val="1"/>
            </c:dLbl>
            <c:dLbl>
              <c:idx val="19"/>
              <c:layout/>
              <c:showVal val="1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Н.Серёжкинская ООШ</c:v>
                </c:pt>
                <c:pt idx="1">
                  <c:v>Н - Иштирякская ш- д. сад</c:v>
                </c:pt>
                <c:pt idx="2">
                  <c:v>М.Карамалкинская ООШ</c:v>
                </c:pt>
                <c:pt idx="3">
                  <c:v>Куакбашская ООШ</c:v>
                </c:pt>
                <c:pt idx="4">
                  <c:v>Н–Чершелин. ш.– дет. сад</c:v>
                </c:pt>
                <c:pt idx="5">
                  <c:v>Тимяшевская СОШ</c:v>
                </c:pt>
                <c:pt idx="6">
                  <c:v>Подлесная ООШ</c:v>
                </c:pt>
                <c:pt idx="7">
                  <c:v>Шугуровская СОШ </c:v>
                </c:pt>
                <c:pt idx="8">
                  <c:v>СОШ им. Горького</c:v>
                </c:pt>
                <c:pt idx="9">
                  <c:v>Ивановская ООШ</c:v>
                </c:pt>
                <c:pt idx="10">
                  <c:v>Н– Чершелинская ООШ</c:v>
                </c:pt>
                <c:pt idx="11">
                  <c:v>Урдалинская ООШ</c:v>
                </c:pt>
                <c:pt idx="12">
                  <c:v>Сарабикуловская ООШ</c:v>
                </c:pt>
                <c:pt idx="13">
                  <c:v>Сугушлинская ООШ</c:v>
                </c:pt>
                <c:pt idx="14">
                  <c:v>Урмышлинская ООШ</c:v>
                </c:pt>
                <c:pt idx="15">
                  <c:v>Ст – Иштерякская ООШ</c:v>
                </c:pt>
                <c:pt idx="16">
                  <c:v>Федотовская ООШ</c:v>
                </c:pt>
                <c:pt idx="17">
                  <c:v>Керлигачская ООШ</c:v>
                </c:pt>
                <c:pt idx="18">
                  <c:v>Старо - Кувакская СОШ</c:v>
                </c:pt>
                <c:pt idx="19">
                  <c:v>Ст-Письмянская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0.96000000000000063</c:v>
                </c:pt>
                <c:pt idx="6">
                  <c:v>0.89</c:v>
                </c:pt>
                <c:pt idx="7">
                  <c:v>0.87000000000000077</c:v>
                </c:pt>
                <c:pt idx="8">
                  <c:v>0.86000000000000065</c:v>
                </c:pt>
                <c:pt idx="9">
                  <c:v>0.86000000000000065</c:v>
                </c:pt>
                <c:pt idx="10">
                  <c:v>0.85000000000000064</c:v>
                </c:pt>
                <c:pt idx="11">
                  <c:v>0.83000000000000063</c:v>
                </c:pt>
                <c:pt idx="12">
                  <c:v>0.8</c:v>
                </c:pt>
                <c:pt idx="13">
                  <c:v>0.8</c:v>
                </c:pt>
                <c:pt idx="14">
                  <c:v>0.78</c:v>
                </c:pt>
                <c:pt idx="15">
                  <c:v>0.74000000000000077</c:v>
                </c:pt>
                <c:pt idx="16">
                  <c:v>0.71000000000000063</c:v>
                </c:pt>
                <c:pt idx="17">
                  <c:v>0.67000000000000104</c:v>
                </c:pt>
                <c:pt idx="18">
                  <c:v>0.67000000000000104</c:v>
                </c:pt>
                <c:pt idx="19">
                  <c:v>0.5</c:v>
                </c:pt>
              </c:numCache>
            </c:numRef>
          </c:val>
        </c:ser>
        <c:axId val="114184960"/>
        <c:axId val="114186496"/>
      </c:barChart>
      <c:catAx>
        <c:axId val="114184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14186496"/>
        <c:crosses val="autoZero"/>
        <c:auto val="1"/>
        <c:lblAlgn val="ctr"/>
        <c:lblOffset val="100"/>
      </c:catAx>
      <c:valAx>
        <c:axId val="1141864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14184960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ООШ №1</c:v>
                </c:pt>
                <c:pt idx="1">
                  <c:v>СОШ №3</c:v>
                </c:pt>
                <c:pt idx="2">
                  <c:v>СОШ №13</c:v>
                </c:pt>
                <c:pt idx="3">
                  <c:v>Лицей №12</c:v>
                </c:pt>
                <c:pt idx="4">
                  <c:v>СОШ №10</c:v>
                </c:pt>
                <c:pt idx="5">
                  <c:v>СОШ №5</c:v>
                </c:pt>
                <c:pt idx="6">
                  <c:v>СОШ №2</c:v>
                </c:pt>
                <c:pt idx="7">
                  <c:v>Гимназия №11</c:v>
                </c:pt>
                <c:pt idx="8">
                  <c:v>СОШ №7</c:v>
                </c:pt>
                <c:pt idx="9">
                  <c:v>СОШ №6</c:v>
                </c:pt>
                <c:pt idx="10">
                  <c:v>СОШ №8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0.98</c:v>
                </c:pt>
                <c:pt idx="11">
                  <c:v>0.97000000000000064</c:v>
                </c:pt>
              </c:numCache>
            </c:numRef>
          </c:val>
        </c:ser>
        <c:axId val="69236608"/>
        <c:axId val="69238144"/>
      </c:barChart>
      <c:catAx>
        <c:axId val="69236608"/>
        <c:scaling>
          <c:orientation val="minMax"/>
        </c:scaling>
        <c:axPos val="b"/>
        <c:tickLblPos val="nextTo"/>
        <c:crossAx val="69238144"/>
        <c:crosses val="autoZero"/>
        <c:auto val="1"/>
        <c:lblAlgn val="ctr"/>
        <c:lblOffset val="100"/>
      </c:catAx>
      <c:valAx>
        <c:axId val="692381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9236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5.7599569933691835E-2"/>
          <c:y val="0"/>
          <c:w val="0.93556287108561931"/>
          <c:h val="0.713639753364185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dLbl>
              <c:idx val="9"/>
              <c:layout>
                <c:manualLayout>
                  <c:x val="0"/>
                  <c:y val="-1.3227513227513405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0"/>
                  <c:y val="-1.3227513227513405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№10</c:v>
                </c:pt>
                <c:pt idx="2">
                  <c:v>СОШ №2</c:v>
                </c:pt>
                <c:pt idx="3">
                  <c:v>СОШ №5</c:v>
                </c:pt>
                <c:pt idx="4">
                  <c:v>СОШ №13</c:v>
                </c:pt>
                <c:pt idx="5">
                  <c:v>ООШ №1</c:v>
                </c:pt>
                <c:pt idx="6">
                  <c:v>СОШ №6</c:v>
                </c:pt>
                <c:pt idx="7">
                  <c:v>СОШ №3</c:v>
                </c:pt>
                <c:pt idx="8">
                  <c:v>СОШ №4</c:v>
                </c:pt>
                <c:pt idx="9">
                  <c:v>СОШ №8</c:v>
                </c:pt>
                <c:pt idx="10">
                  <c:v>Гимназия №11</c:v>
                </c:pt>
                <c:pt idx="11">
                  <c:v>СОШ №7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4.5</c:v>
                </c:pt>
                <c:pt idx="1">
                  <c:v>4.5</c:v>
                </c:pt>
                <c:pt idx="2">
                  <c:v>4.3</c:v>
                </c:pt>
                <c:pt idx="3">
                  <c:v>4.3</c:v>
                </c:pt>
                <c:pt idx="4">
                  <c:v>4</c:v>
                </c:pt>
                <c:pt idx="5">
                  <c:v>4</c:v>
                </c:pt>
                <c:pt idx="6">
                  <c:v>3.9</c:v>
                </c:pt>
                <c:pt idx="7">
                  <c:v>3.9</c:v>
                </c:pt>
                <c:pt idx="8">
                  <c:v>3.9</c:v>
                </c:pt>
                <c:pt idx="9">
                  <c:v>3.9</c:v>
                </c:pt>
                <c:pt idx="10">
                  <c:v>3.9</c:v>
                </c:pt>
                <c:pt idx="11">
                  <c:v>3.6</c:v>
                </c:pt>
              </c:numCache>
            </c:numRef>
          </c:val>
        </c:ser>
        <c:axId val="114208128"/>
        <c:axId val="114384256"/>
      </c:barChart>
      <c:catAx>
        <c:axId val="11420812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4384256"/>
        <c:crosses val="autoZero"/>
        <c:auto val="1"/>
        <c:lblAlgn val="ctr"/>
        <c:lblOffset val="100"/>
      </c:catAx>
      <c:valAx>
        <c:axId val="11438425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11420812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695167716122341"/>
          <c:y val="3.8577287849597186E-2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8"/>
              <c:layout>
                <c:manualLayout>
                  <c:x val="-3.091765799957884E-3"/>
                  <c:y val="-1.2055592301856639E-2"/>
                </c:manualLayout>
              </c:layout>
              <c:dLblPos val="outEnd"/>
              <c:showVal val="1"/>
            </c:dLbl>
            <c:dLbl>
              <c:idx val="9"/>
              <c:layout>
                <c:manualLayout>
                  <c:x val="-1.5458828999789585E-3"/>
                  <c:y val="-1.2055402452998992E-2"/>
                </c:manualLayout>
              </c:layout>
              <c:dLblPos val="outEnd"/>
              <c:showVal val="1"/>
            </c:dLbl>
            <c:dLbl>
              <c:idx val="10"/>
              <c:layout>
                <c:manualLayout>
                  <c:x val="-1.5458828999789585E-3"/>
                  <c:y val="-1.2055402452998992E-2"/>
                </c:manualLayout>
              </c:layout>
              <c:dLblPos val="outEnd"/>
              <c:showVal val="1"/>
            </c:dLbl>
            <c:dLbl>
              <c:idx val="11"/>
              <c:layout>
                <c:manualLayout>
                  <c:x val="-1.5458828999789585E-3"/>
                  <c:y val="-1.2055402452998992E-2"/>
                </c:manualLayout>
              </c:layout>
              <c:dLblPos val="outEnd"/>
              <c:showVal val="1"/>
            </c:dLbl>
            <c:dLbl>
              <c:idx val="12"/>
              <c:layout>
                <c:manualLayout>
                  <c:x val="-1.5458828999789585E-3"/>
                  <c:y val="-1.2055402452998992E-2"/>
                </c:manualLayout>
              </c:layout>
              <c:dLblPos val="outEnd"/>
              <c:showVal val="1"/>
            </c:dLbl>
            <c:dLbl>
              <c:idx val="13"/>
              <c:layout>
                <c:manualLayout>
                  <c:x val="-1.5458828999789585E-3"/>
                  <c:y val="-1.2055402452998992E-2"/>
                </c:manualLayout>
              </c:layout>
              <c:dLblPos val="outEnd"/>
              <c:showVal val="1"/>
            </c:dLbl>
            <c:dLbl>
              <c:idx val="14"/>
              <c:layout>
                <c:manualLayout>
                  <c:x val="-1.5458828999789585E-3"/>
                  <c:y val="-2.4110804905998168E-2"/>
                </c:manualLayout>
              </c:layout>
              <c:dLblPos val="outEnd"/>
              <c:showVal val="1"/>
            </c:dLbl>
            <c:dLbl>
              <c:idx val="15"/>
              <c:layout>
                <c:manualLayout>
                  <c:x val="-1.5458828999789585E-3"/>
                  <c:y val="-2.4110804905998168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Н. – Иштир.ш. – детский сад</c:v>
                </c:pt>
                <c:pt idx="2">
                  <c:v>Тимяшевская СОШ</c:v>
                </c:pt>
                <c:pt idx="3">
                  <c:v>Сугушлинская ООШ</c:v>
                </c:pt>
                <c:pt idx="4">
                  <c:v>Сарабикуловская ООШ</c:v>
                </c:pt>
                <c:pt idx="5">
                  <c:v>СОШ им. Горького</c:v>
                </c:pt>
                <c:pt idx="6">
                  <c:v>Подлесная ООШ</c:v>
                </c:pt>
                <c:pt idx="7">
                  <c:v>Н – Чершелинская ООШ</c:v>
                </c:pt>
                <c:pt idx="8">
                  <c:v>Ст. – Иштиряк. ООШ</c:v>
                </c:pt>
                <c:pt idx="9">
                  <c:v>Урдалинская ООШ</c:v>
                </c:pt>
                <c:pt idx="10">
                  <c:v>Н.Серёжкинская ООШ</c:v>
                </c:pt>
                <c:pt idx="11">
                  <c:v>Куакбашская ООШ</c:v>
                </c:pt>
                <c:pt idx="12">
                  <c:v>Н. -Чершелинская н. шк сад</c:v>
                </c:pt>
                <c:pt idx="13">
                  <c:v>Федотовская ООШ</c:v>
                </c:pt>
                <c:pt idx="14">
                  <c:v>Шугуровская СОШ </c:v>
                </c:pt>
                <c:pt idx="15">
                  <c:v>Ивановская ООШ</c:v>
                </c:pt>
                <c:pt idx="16">
                  <c:v>Ст.-Письмянская ООШ</c:v>
                </c:pt>
                <c:pt idx="17">
                  <c:v>Урмышлинская ООШ</c:v>
                </c:pt>
                <c:pt idx="18">
                  <c:v>Старо - Кувакская СОШ</c:v>
                </c:pt>
                <c:pt idx="19">
                  <c:v>Керлигачская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4.5999999999999996</c:v>
                </c:pt>
                <c:pt idx="2">
                  <c:v>4.4000000000000004</c:v>
                </c:pt>
                <c:pt idx="3">
                  <c:v>4.2</c:v>
                </c:pt>
                <c:pt idx="4">
                  <c:v>4.2</c:v>
                </c:pt>
                <c:pt idx="5">
                  <c:v>4.0999999999999996</c:v>
                </c:pt>
                <c:pt idx="6">
                  <c:v>4.0999999999999996</c:v>
                </c:pt>
                <c:pt idx="7">
                  <c:v>4.0999999999999996</c:v>
                </c:pt>
                <c:pt idx="8">
                  <c:v>4.0999999999999996</c:v>
                </c:pt>
                <c:pt idx="9">
                  <c:v>4.0999999999999996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3.9</c:v>
                </c:pt>
                <c:pt idx="15">
                  <c:v>3.9</c:v>
                </c:pt>
                <c:pt idx="16">
                  <c:v>3.8</c:v>
                </c:pt>
                <c:pt idx="17">
                  <c:v>3.8</c:v>
                </c:pt>
                <c:pt idx="18">
                  <c:v>3.7</c:v>
                </c:pt>
                <c:pt idx="19">
                  <c:v>3.7</c:v>
                </c:pt>
              </c:numCache>
            </c:numRef>
          </c:val>
        </c:ser>
        <c:axId val="114289664"/>
        <c:axId val="114365184"/>
      </c:barChart>
      <c:catAx>
        <c:axId val="11428966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14365184"/>
        <c:crosses val="autoZero"/>
        <c:auto val="1"/>
        <c:lblAlgn val="ctr"/>
        <c:lblOffset val="100"/>
      </c:catAx>
      <c:valAx>
        <c:axId val="114365184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11428966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Ст – Иштерякская ООШ</c:v>
                </c:pt>
                <c:pt idx="1">
                  <c:v>СОШ им. Горького</c:v>
                </c:pt>
                <c:pt idx="2">
                  <c:v>Шугуровская СОШ </c:v>
                </c:pt>
                <c:pt idx="3">
                  <c:v>Тимяшевская СОШ</c:v>
                </c:pt>
                <c:pt idx="4">
                  <c:v>Керлигачская ООШ</c:v>
                </c:pt>
                <c:pt idx="5">
                  <c:v>Н– Чершелинская ООШ</c:v>
                </c:pt>
                <c:pt idx="6">
                  <c:v>Сугушлинская ООШ</c:v>
                </c:pt>
                <c:pt idx="7">
                  <c:v>Сарабикуловская ООШ</c:v>
                </c:pt>
                <c:pt idx="8">
                  <c:v>Н–Чершелин. ш.– дет. сад</c:v>
                </c:pt>
                <c:pt idx="9">
                  <c:v>Куакбашская ООШ</c:v>
                </c:pt>
                <c:pt idx="10">
                  <c:v>Урдалинская ООШ</c:v>
                </c:pt>
                <c:pt idx="11">
                  <c:v>Н - Иштирякская ш- д. сад</c:v>
                </c:pt>
                <c:pt idx="12">
                  <c:v>Н.Серёжкинская ООШ</c:v>
                </c:pt>
                <c:pt idx="13">
                  <c:v>М.Карамалкинская ООШ</c:v>
                </c:pt>
                <c:pt idx="14">
                  <c:v>Ивановская ООШ</c:v>
                </c:pt>
                <c:pt idx="15">
                  <c:v>Федотовская ООШ</c:v>
                </c:pt>
                <c:pt idx="16">
                  <c:v>Ст-Письмянская ООШ</c:v>
                </c:pt>
                <c:pt idx="17">
                  <c:v>Урмышлинская ООШ</c:v>
                </c:pt>
                <c:pt idx="18">
                  <c:v>Подлесная ООШ</c:v>
                </c:pt>
                <c:pt idx="19">
                  <c:v>Старо - Кувакская СОШ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0.89</c:v>
                </c:pt>
                <c:pt idx="18">
                  <c:v>0.89</c:v>
                </c:pt>
                <c:pt idx="19">
                  <c:v>0.89</c:v>
                </c:pt>
              </c:numCache>
            </c:numRef>
          </c:val>
        </c:ser>
        <c:axId val="80169216"/>
        <c:axId val="80183296"/>
      </c:barChart>
      <c:catAx>
        <c:axId val="8016921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183296"/>
        <c:crosses val="autoZero"/>
        <c:auto val="1"/>
        <c:lblAlgn val="ctr"/>
        <c:lblOffset val="100"/>
      </c:catAx>
      <c:valAx>
        <c:axId val="8018329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0169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4666930631823633E-2"/>
          <c:y val="3.2521815630338083E-2"/>
          <c:w val="0.93533311295216726"/>
          <c:h val="0.7136397533641980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№2</c:v>
                </c:pt>
                <c:pt idx="1">
                  <c:v>Лицей №12</c:v>
                </c:pt>
                <c:pt idx="2">
                  <c:v>СОШ №10</c:v>
                </c:pt>
                <c:pt idx="3">
                  <c:v>СОШ №5</c:v>
                </c:pt>
                <c:pt idx="4">
                  <c:v>СОШ №8</c:v>
                </c:pt>
                <c:pt idx="5">
                  <c:v>СОШ №3</c:v>
                </c:pt>
                <c:pt idx="6">
                  <c:v>ООШ №1</c:v>
                </c:pt>
                <c:pt idx="7">
                  <c:v>СОШ №4</c:v>
                </c:pt>
                <c:pt idx="8">
                  <c:v>СОШ №13</c:v>
                </c:pt>
                <c:pt idx="9">
                  <c:v>СОШ №7</c:v>
                </c:pt>
                <c:pt idx="10">
                  <c:v>СОШ №6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0.89</c:v>
                </c:pt>
                <c:pt idx="1">
                  <c:v>0.84000000000000064</c:v>
                </c:pt>
                <c:pt idx="2">
                  <c:v>0.82000000000000062</c:v>
                </c:pt>
                <c:pt idx="3">
                  <c:v>0.79</c:v>
                </c:pt>
                <c:pt idx="4">
                  <c:v>0.76000000000000201</c:v>
                </c:pt>
                <c:pt idx="5">
                  <c:v>0.73000000000000065</c:v>
                </c:pt>
                <c:pt idx="6">
                  <c:v>0.71000000000000063</c:v>
                </c:pt>
                <c:pt idx="7">
                  <c:v>0.71000000000000063</c:v>
                </c:pt>
                <c:pt idx="8">
                  <c:v>0.70000000000000062</c:v>
                </c:pt>
                <c:pt idx="9">
                  <c:v>0.70000000000000062</c:v>
                </c:pt>
                <c:pt idx="10">
                  <c:v>0.69000000000000061</c:v>
                </c:pt>
                <c:pt idx="11">
                  <c:v>0.65000000000000213</c:v>
                </c:pt>
              </c:numCache>
            </c:numRef>
          </c:val>
        </c:ser>
        <c:axId val="80429824"/>
        <c:axId val="80431360"/>
      </c:barChart>
      <c:catAx>
        <c:axId val="804298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431360"/>
        <c:crosses val="autoZero"/>
        <c:auto val="1"/>
        <c:lblAlgn val="ctr"/>
        <c:lblOffset val="100"/>
      </c:catAx>
      <c:valAx>
        <c:axId val="8043136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0429824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3410922581954687"/>
          <c:y val="0"/>
          <c:w val="0.85695453010617983"/>
          <c:h val="0.651004979846216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</c:dLbl>
            <c:dLbl>
              <c:idx val="3"/>
              <c:layout/>
              <c:showVal val="1"/>
            </c:dLbl>
            <c:dLbl>
              <c:idx val="5"/>
              <c:layout/>
              <c:showVal val="1"/>
            </c:dLbl>
            <c:dLbl>
              <c:idx val="7"/>
              <c:layout/>
              <c:showVal val="1"/>
            </c:dLbl>
            <c:dLbl>
              <c:idx val="9"/>
              <c:layout/>
              <c:showVal val="1"/>
            </c:dLbl>
            <c:dLbl>
              <c:idx val="11"/>
              <c:layout/>
              <c:showVal val="1"/>
            </c:dLbl>
            <c:dLbl>
              <c:idx val="13"/>
              <c:layout/>
              <c:showVal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Н. -Чершелин. ш – дет. сад</c:v>
                </c:pt>
                <c:pt idx="1">
                  <c:v>М Карамалкинская ООШ</c:v>
                </c:pt>
                <c:pt idx="2">
                  <c:v>Сарабикуловская ООШ</c:v>
                </c:pt>
                <c:pt idx="3">
                  <c:v>Сугушлинская ООШ</c:v>
                </c:pt>
                <c:pt idx="4">
                  <c:v>Шугуровская СОШ </c:v>
                </c:pt>
                <c:pt idx="5">
                  <c:v>Куакбашская ООШ</c:v>
                </c:pt>
                <c:pt idx="6">
                  <c:v>Тимяшевская СОШ</c:v>
                </c:pt>
                <c:pt idx="7">
                  <c:v>Ст – Иштерякская ООШ</c:v>
                </c:pt>
                <c:pt idx="8">
                  <c:v>СОШ им. Горького</c:v>
                </c:pt>
                <c:pt idx="9">
                  <c:v>Керлигачская ООШ</c:v>
                </c:pt>
                <c:pt idx="10">
                  <c:v>Подлесная ООШ</c:v>
                </c:pt>
                <c:pt idx="11">
                  <c:v>Урдалинская ООШ</c:v>
                </c:pt>
                <c:pt idx="12">
                  <c:v>Федотовская ООШ</c:v>
                </c:pt>
                <c:pt idx="13">
                  <c:v>Ивановская ООШ</c:v>
                </c:pt>
                <c:pt idx="14">
                  <c:v>Старо - Кувакская СОШ</c:v>
                </c:pt>
                <c:pt idx="15">
                  <c:v>Н.Серёжкинская ООШ</c:v>
                </c:pt>
                <c:pt idx="16">
                  <c:v>Н – Чершелинская ООШ</c:v>
                </c:pt>
                <c:pt idx="17">
                  <c:v>Н- Иштирякская ш –дет.сад</c:v>
                </c:pt>
                <c:pt idx="18">
                  <c:v>Ст-Письмянская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0%</c:formatCode>
                <c:ptCount val="20"/>
                <c:pt idx="0">
                  <c:v>1</c:v>
                </c:pt>
                <c:pt idx="1">
                  <c:v>1</c:v>
                </c:pt>
                <c:pt idx="2">
                  <c:v>0.8</c:v>
                </c:pt>
                <c:pt idx="3">
                  <c:v>0.8</c:v>
                </c:pt>
                <c:pt idx="4">
                  <c:v>0.77000000000000168</c:v>
                </c:pt>
                <c:pt idx="5">
                  <c:v>0.75000000000000155</c:v>
                </c:pt>
                <c:pt idx="6">
                  <c:v>0.74000000000000143</c:v>
                </c:pt>
                <c:pt idx="7">
                  <c:v>0.72000000000000064</c:v>
                </c:pt>
                <c:pt idx="8">
                  <c:v>0.71000000000000063</c:v>
                </c:pt>
                <c:pt idx="9">
                  <c:v>0.67000000000000193</c:v>
                </c:pt>
                <c:pt idx="10">
                  <c:v>0.67000000000000193</c:v>
                </c:pt>
                <c:pt idx="11">
                  <c:v>0.67000000000000193</c:v>
                </c:pt>
                <c:pt idx="12">
                  <c:v>0.67000000000000193</c:v>
                </c:pt>
                <c:pt idx="13">
                  <c:v>0.67000000000000193</c:v>
                </c:pt>
                <c:pt idx="14">
                  <c:v>0.67000000000000193</c:v>
                </c:pt>
                <c:pt idx="15">
                  <c:v>0.66000000000000192</c:v>
                </c:pt>
                <c:pt idx="16">
                  <c:v>0.62000000000000144</c:v>
                </c:pt>
                <c:pt idx="17">
                  <c:v>0.60000000000000064</c:v>
                </c:pt>
                <c:pt idx="18">
                  <c:v>0.38000000000000084</c:v>
                </c:pt>
                <c:pt idx="19">
                  <c:v>0.33000000000000096</c:v>
                </c:pt>
              </c:numCache>
            </c:numRef>
          </c:val>
        </c:ser>
        <c:dLbls>
          <c:showVal val="1"/>
        </c:dLbls>
        <c:axId val="69252992"/>
        <c:axId val="76534144"/>
      </c:barChart>
      <c:catAx>
        <c:axId val="69252992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76534144"/>
        <c:crosses val="autoZero"/>
        <c:auto val="1"/>
        <c:lblAlgn val="ctr"/>
        <c:lblOffset val="100"/>
      </c:catAx>
      <c:valAx>
        <c:axId val="7653414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69252992"/>
        <c:crosses val="autoZero"/>
        <c:crossBetween val="between"/>
      </c:valAx>
      <c:spPr>
        <a:ln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1106394132965813E-2"/>
          <c:y val="0"/>
          <c:w val="0.93889362373398921"/>
          <c:h val="0.62369266341709395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Лицей №12</c:v>
                </c:pt>
                <c:pt idx="1">
                  <c:v>СОШ №2</c:v>
                </c:pt>
                <c:pt idx="2">
                  <c:v>СОШ №5</c:v>
                </c:pt>
                <c:pt idx="3">
                  <c:v>СОШ №3</c:v>
                </c:pt>
                <c:pt idx="4">
                  <c:v>ООШ №1</c:v>
                </c:pt>
                <c:pt idx="5">
                  <c:v>СОШ №13</c:v>
                </c:pt>
                <c:pt idx="6">
                  <c:v>СОШ №10</c:v>
                </c:pt>
                <c:pt idx="7">
                  <c:v>СОШ №6</c:v>
                </c:pt>
                <c:pt idx="8">
                  <c:v>СОШ №8</c:v>
                </c:pt>
                <c:pt idx="9">
                  <c:v>СОШ №7</c:v>
                </c:pt>
                <c:pt idx="10">
                  <c:v>Гимназия №11</c:v>
                </c:pt>
                <c:pt idx="11">
                  <c:v>СОШ №4</c:v>
                </c:pt>
              </c:strCache>
            </c:strRef>
          </c:cat>
          <c:val>
            <c:numRef>
              <c:f>Лист1!$B$2:$B$13</c:f>
              <c:numCache>
                <c:formatCode>0.0</c:formatCode>
                <c:ptCount val="12"/>
                <c:pt idx="0">
                  <c:v>4.4000000000000004</c:v>
                </c:pt>
                <c:pt idx="1">
                  <c:v>4.3</c:v>
                </c:pt>
                <c:pt idx="2">
                  <c:v>4.0999999999999996</c:v>
                </c:pt>
                <c:pt idx="3">
                  <c:v>4.0999999999999996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3.9</c:v>
                </c:pt>
                <c:pt idx="10">
                  <c:v>3.9</c:v>
                </c:pt>
                <c:pt idx="11">
                  <c:v>3.9</c:v>
                </c:pt>
              </c:numCache>
            </c:numRef>
          </c:val>
        </c:ser>
        <c:axId val="80810752"/>
        <c:axId val="80812288"/>
      </c:barChart>
      <c:catAx>
        <c:axId val="808107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0812288"/>
        <c:crosses val="autoZero"/>
        <c:auto val="1"/>
        <c:lblAlgn val="ctr"/>
        <c:lblOffset val="100"/>
      </c:catAx>
      <c:valAx>
        <c:axId val="80812288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08107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2311837337471454"/>
          <c:y val="0"/>
          <c:w val="0.86676096146612991"/>
          <c:h val="0.59962261844100673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 spc="-15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Лист1!$A$2:$A$21</c:f>
              <c:strCache>
                <c:ptCount val="20"/>
                <c:pt idx="0">
                  <c:v>М.Карамалкинская ООШ</c:v>
                </c:pt>
                <c:pt idx="1">
                  <c:v>Сугушлинская ООШ</c:v>
                </c:pt>
                <c:pt idx="2">
                  <c:v>Сарабикуловская ООШ</c:v>
                </c:pt>
                <c:pt idx="3">
                  <c:v>Ст. – Иштиряк. ООШ</c:v>
                </c:pt>
                <c:pt idx="4">
                  <c:v>СОШ им. Горького</c:v>
                </c:pt>
                <c:pt idx="5">
                  <c:v>Шугуровская СОШ </c:v>
                </c:pt>
                <c:pt idx="6">
                  <c:v>Н. – Иштир.ш. – детский сад</c:v>
                </c:pt>
                <c:pt idx="7">
                  <c:v>Н. -Чершелинская н. шк сад</c:v>
                </c:pt>
                <c:pt idx="8">
                  <c:v>Тимяшевская СОШ</c:v>
                </c:pt>
                <c:pt idx="9">
                  <c:v>Урдалинская ООШ</c:v>
                </c:pt>
                <c:pt idx="10">
                  <c:v>Н.Серёжкинская ООШ</c:v>
                </c:pt>
                <c:pt idx="11">
                  <c:v>Ивановская ООШ</c:v>
                </c:pt>
                <c:pt idx="12">
                  <c:v>Н – Чершелинская ООШ</c:v>
                </c:pt>
                <c:pt idx="13">
                  <c:v>Куакбашская ООШ</c:v>
                </c:pt>
                <c:pt idx="14">
                  <c:v>Федотовская ООШ</c:v>
                </c:pt>
                <c:pt idx="15">
                  <c:v>Подлесная ООШ</c:v>
                </c:pt>
                <c:pt idx="16">
                  <c:v>Старо - Кувакская СОШ</c:v>
                </c:pt>
                <c:pt idx="17">
                  <c:v>Керлигачская ООШ</c:v>
                </c:pt>
                <c:pt idx="18">
                  <c:v>Ст.-Письмянская ООШ</c:v>
                </c:pt>
                <c:pt idx="19">
                  <c:v>Урмышлинская ООШ</c:v>
                </c:pt>
              </c:strCache>
            </c:strRef>
          </c:cat>
          <c:val>
            <c:numRef>
              <c:f>Лист1!$B$2:$B$21</c:f>
              <c:numCache>
                <c:formatCode>0.0</c:formatCode>
                <c:ptCount val="20"/>
                <c:pt idx="0">
                  <c:v>5</c:v>
                </c:pt>
                <c:pt idx="1">
                  <c:v>4.2</c:v>
                </c:pt>
                <c:pt idx="2">
                  <c:v>4.2</c:v>
                </c:pt>
                <c:pt idx="3">
                  <c:v>4.2</c:v>
                </c:pt>
                <c:pt idx="4">
                  <c:v>4.0999999999999996</c:v>
                </c:pt>
                <c:pt idx="5">
                  <c:v>4.0999999999999996</c:v>
                </c:pt>
                <c:pt idx="6">
                  <c:v>4</c:v>
                </c:pt>
                <c:pt idx="7">
                  <c:v>4</c:v>
                </c:pt>
                <c:pt idx="8">
                  <c:v>4</c:v>
                </c:pt>
                <c:pt idx="9">
                  <c:v>4</c:v>
                </c:pt>
                <c:pt idx="10">
                  <c:v>4</c:v>
                </c:pt>
                <c:pt idx="11">
                  <c:v>4</c:v>
                </c:pt>
                <c:pt idx="12">
                  <c:v>4</c:v>
                </c:pt>
                <c:pt idx="13">
                  <c:v>3.8</c:v>
                </c:pt>
                <c:pt idx="14">
                  <c:v>3.8</c:v>
                </c:pt>
                <c:pt idx="15">
                  <c:v>3.7</c:v>
                </c:pt>
                <c:pt idx="16">
                  <c:v>3.7</c:v>
                </c:pt>
                <c:pt idx="17">
                  <c:v>3.6</c:v>
                </c:pt>
                <c:pt idx="18">
                  <c:v>3.5</c:v>
                </c:pt>
                <c:pt idx="19">
                  <c:v>3.2</c:v>
                </c:pt>
              </c:numCache>
            </c:numRef>
          </c:val>
        </c:ser>
        <c:axId val="85464960"/>
        <c:axId val="85466496"/>
      </c:barChart>
      <c:catAx>
        <c:axId val="85464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85466496"/>
        <c:crosses val="autoZero"/>
        <c:auto val="1"/>
        <c:lblAlgn val="ctr"/>
        <c:lblOffset val="100"/>
      </c:catAx>
      <c:valAx>
        <c:axId val="85466496"/>
        <c:scaling>
          <c:orientation val="minMax"/>
        </c:scaling>
        <c:delete val="1"/>
        <c:axPos val="l"/>
        <c:majorGridlines/>
        <c:numFmt formatCode="0.0" sourceLinked="1"/>
        <c:tickLblPos val="nextTo"/>
        <c:crossAx val="8546496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учащихся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</c:v>
                </c:pt>
                <c:pt idx="1">
                  <c:v>610</c:v>
                </c:pt>
                <c:pt idx="2">
                  <c:v>802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Выполняли работу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182</c:v>
                </c:pt>
                <c:pt idx="1">
                  <c:v>560</c:v>
                </c:pt>
                <c:pt idx="2">
                  <c:v>742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dLbls>
            <c:dLbl>
              <c:idx val="0"/>
              <c:layout>
                <c:manualLayout>
                  <c:x val="-6.9444444444444933E-2"/>
                  <c:y val="-2.8060326608944881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7901234567902133E-2"/>
                  <c:y val="-0.2974396830022810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6.7901234567902133E-2"/>
                  <c:y val="-0.42371093179507885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Лист1!$A$2:$A$4</c:f>
              <c:strCache>
                <c:ptCount val="3"/>
                <c:pt idx="0">
                  <c:v>Итого по селу</c:v>
                </c:pt>
                <c:pt idx="1">
                  <c:v>Итого по городу</c:v>
                </c:pt>
                <c:pt idx="2">
                  <c:v>Итого по району</c:v>
                </c:pt>
              </c:strCache>
            </c:strRef>
          </c:cat>
          <c:val>
            <c:numRef>
              <c:f>Лист1!$D$2:$D$4</c:f>
              <c:numCache>
                <c:formatCode>0%</c:formatCode>
                <c:ptCount val="3"/>
                <c:pt idx="0">
                  <c:v>0.94791666666666652</c:v>
                </c:pt>
                <c:pt idx="1">
                  <c:v>0.91803278688524548</c:v>
                </c:pt>
                <c:pt idx="2">
                  <c:v>0.92518703241895262</c:v>
                </c:pt>
              </c:numCache>
            </c:numRef>
          </c:val>
        </c:ser>
        <c:dLbls>
          <c:showVal val="1"/>
        </c:dLbls>
        <c:axId val="86612224"/>
        <c:axId val="86634496"/>
      </c:barChart>
      <c:catAx>
        <c:axId val="86612224"/>
        <c:scaling>
          <c:orientation val="minMax"/>
        </c:scaling>
        <c:axPos val="b"/>
        <c:tickLblPos val="nextTo"/>
        <c:crossAx val="86634496"/>
        <c:crosses val="autoZero"/>
        <c:auto val="1"/>
        <c:lblAlgn val="ctr"/>
        <c:lblOffset val="100"/>
      </c:catAx>
      <c:valAx>
        <c:axId val="86634496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86612224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</c:dLbl>
            <c:dLbl>
              <c:idx val="1"/>
              <c:layout/>
              <c:showVal val="1"/>
            </c:dLbl>
            <c:dLbl>
              <c:idx val="2"/>
              <c:layout/>
              <c:showVal val="1"/>
            </c:dLbl>
            <c:dLbl>
              <c:idx val="4"/>
              <c:layout/>
              <c:showVal val="1"/>
            </c:dLbl>
            <c:dLbl>
              <c:idx val="5"/>
              <c:layout/>
              <c:showVal val="1"/>
            </c:dLbl>
            <c:dLbl>
              <c:idx val="6"/>
              <c:layout/>
              <c:showVal val="1"/>
            </c:dLbl>
            <c:dLblPos val="outEnd"/>
            <c:showVal val="1"/>
          </c:dLbls>
          <c:cat>
            <c:strRef>
              <c:f>Лист1!$A$2:$A$13</c:f>
              <c:strCache>
                <c:ptCount val="12"/>
                <c:pt idx="0">
                  <c:v>СОШ №3</c:v>
                </c:pt>
                <c:pt idx="1">
                  <c:v>СОШ №4</c:v>
                </c:pt>
                <c:pt idx="2">
                  <c:v>Лицей №12</c:v>
                </c:pt>
                <c:pt idx="3">
                  <c:v>СОШ №13</c:v>
                </c:pt>
                <c:pt idx="4">
                  <c:v>СОШ №10</c:v>
                </c:pt>
                <c:pt idx="5">
                  <c:v>ООШ №1</c:v>
                </c:pt>
                <c:pt idx="6">
                  <c:v>СОШ №5</c:v>
                </c:pt>
                <c:pt idx="7">
                  <c:v>СОШ №2</c:v>
                </c:pt>
                <c:pt idx="8">
                  <c:v>СОШ №7</c:v>
                </c:pt>
                <c:pt idx="9">
                  <c:v>СОШ №6</c:v>
                </c:pt>
                <c:pt idx="10">
                  <c:v>СОШ №8</c:v>
                </c:pt>
                <c:pt idx="11">
                  <c:v>Гимназия №11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0.98</c:v>
                </c:pt>
                <c:pt idx="11">
                  <c:v>0.95000000000000062</c:v>
                </c:pt>
              </c:numCache>
            </c:numRef>
          </c:val>
        </c:ser>
        <c:axId val="88577536"/>
        <c:axId val="88579072"/>
      </c:barChart>
      <c:catAx>
        <c:axId val="88577536"/>
        <c:scaling>
          <c:orientation val="minMax"/>
        </c:scaling>
        <c:axPos val="b"/>
        <c:tickLblPos val="nextTo"/>
        <c:crossAx val="88579072"/>
        <c:crosses val="autoZero"/>
        <c:auto val="1"/>
        <c:lblAlgn val="ctr"/>
        <c:lblOffset val="100"/>
      </c:catAx>
      <c:valAx>
        <c:axId val="885790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885775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0.77922</cdr:x>
      <cdr:y>0</cdr:y>
    </cdr:from>
    <cdr:to>
      <cdr:x>0.96556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6572296" y="0"/>
          <a:ext cx="1571636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- 74%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–72%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0.16082</cdr:x>
      <cdr:y>0.07693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6462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</a:rPr>
            <a:t>ЛМР – 82%</a:t>
          </a:r>
          <a:endParaRPr lang="ru-RU" b="1" dirty="0">
            <a:solidFill>
              <a:srgbClr val="0070C0"/>
            </a:solidFill>
          </a:endParaRPr>
        </a:p>
      </cdr:txBody>
    </cdr:sp>
  </cdr:relSizeAnchor>
  <cdr:relSizeAnchor xmlns:cdr="http://schemas.openxmlformats.org/drawingml/2006/chartDrawing">
    <cdr:from>
      <cdr:x>0.02541</cdr:x>
      <cdr:y>0.2381</cdr:y>
    </cdr:from>
    <cdr:to>
      <cdr:x>1</cdr:x>
      <cdr:y>0.24763</cdr:y>
    </cdr:to>
    <cdr:sp macro="" textlink="">
      <cdr:nvSpPr>
        <cdr:cNvPr id="4" name="Прямая соединительная линия 3"/>
        <cdr:cNvSpPr/>
      </cdr:nvSpPr>
      <cdr:spPr>
        <a:xfrm xmlns:a="http://schemas.openxmlformats.org/drawingml/2006/main">
          <a:off x="214319" y="1143008"/>
          <a:ext cx="8220097" cy="4575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222C0A-A66C-4230-82CD-F639202474BE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24.12.2015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928670"/>
            <a:ext cx="8072462" cy="4429156"/>
          </a:xfrm>
        </p:spPr>
        <p:txBody>
          <a:bodyPr>
            <a:normAutofit fontScale="90000"/>
          </a:bodyPr>
          <a:lstStyle/>
          <a:p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Результаты полугодовых проверочных  работ по предметам  учащихся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4 классов 2015-2016 учебного года </a:t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71942"/>
            <a:ext cx="4328485" cy="63354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-1000156"/>
            <a:ext cx="7576398" cy="24177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500042"/>
          <a:ext cx="7286676" cy="6221261"/>
        </p:xfrm>
        <a:graphic>
          <a:graphicData uri="http://schemas.openxmlformats.org/drawingml/2006/table">
            <a:tbl>
              <a:tblPr/>
              <a:tblGrid>
                <a:gridCol w="1214446"/>
                <a:gridCol w="714380"/>
                <a:gridCol w="571504"/>
                <a:gridCol w="571504"/>
                <a:gridCol w="571504"/>
                <a:gridCol w="500066"/>
                <a:gridCol w="500066"/>
                <a:gridCol w="642942"/>
                <a:gridCol w="1000132"/>
                <a:gridCol w="1000132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ОО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005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1413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85842"/>
            <a:ext cx="7498080" cy="2203480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42976" y="571480"/>
          <a:ext cx="7786742" cy="6242752"/>
        </p:xfrm>
        <a:graphic>
          <a:graphicData uri="http://schemas.openxmlformats.org/drawingml/2006/table">
            <a:tbl>
              <a:tblPr/>
              <a:tblGrid>
                <a:gridCol w="1785950"/>
                <a:gridCol w="571504"/>
                <a:gridCol w="642942"/>
                <a:gridCol w="642942"/>
                <a:gridCol w="642942"/>
                <a:gridCol w="714380"/>
                <a:gridCol w="642942"/>
                <a:gridCol w="714380"/>
                <a:gridCol w="714380"/>
                <a:gridCol w="714380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Подлесная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М. </a:t>
                      </a: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Карамалкинская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Ново-Сережкинская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431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Старо-Иштерякская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Зеленорощинская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 СОШ 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0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Нижнечершилинская СОШ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133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Новочершилинская НШДС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 полугодовой  контрольной   работы по математике в 4  классах считать удовлетворительными,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показатели успеваемости </a:t>
            </a:r>
          </a:p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недостаточными.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642966"/>
            <a:ext cx="7498080" cy="206060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методисту УО: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642918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Г.М.Гаделшиной, методисту по начальному образованию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муниципальных проверочных работ учащихся по математике к концу 2015-2016 учебного года.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0"/>
            <a:ext cx="8001056" cy="592933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 на заседаниях ШМО проанализировать результаты полугодовых проверочных работ по математике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spcBef>
                <a:spcPts val="0"/>
              </a:spcBef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целью ликвидации пробелов в знаниях организовать работу с учащимися по индивидуальным планам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643042" y="-3857676"/>
            <a:ext cx="7143800" cy="457203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65922" y="785794"/>
            <a:ext cx="7478078" cy="246698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учащихся по муниципальному району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802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Приняли участие – 742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(93%)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- 183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(24,7%)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(22%)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- 350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(47,2%)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(47,3%)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«3»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- 203 (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27,3%)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(29%)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«2»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- 6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(0,8%)   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(1,7%)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Успеваемость –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99,2%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98,3%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72%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69%;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Средняя оценка –   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3,9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контрольной работы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85776"/>
            <a:ext cx="7498080" cy="17034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Успеваемость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143116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1000108"/>
          <a:ext cx="7572428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786446" y="164305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0800000" flipV="1">
            <a:off x="7643834" y="1643050"/>
            <a:ext cx="150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72%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802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745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(93%)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- 222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(30%),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(23,7%)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- 331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(44,3%),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(47,7%)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- 187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(25%),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(27,1%)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- 5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(0,7%),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(1,5%)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99,3%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98,4%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74,2%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71,4%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4,0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928670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928662" y="2428868"/>
            <a:ext cx="821533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3,9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28662" y="200024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 flipV="1">
            <a:off x="1071538" y="3643314"/>
            <a:ext cx="8072462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500034" y="1857364"/>
            <a:ext cx="8643966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571480"/>
          <a:ext cx="8215370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715272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20002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86578" y="785794"/>
            <a:ext cx="16430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ЛМР- 3,9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143032"/>
            <a:ext cx="7498080" cy="256067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428605"/>
          <a:ext cx="7715305" cy="6310099"/>
        </p:xfrm>
        <a:graphic>
          <a:graphicData uri="http://schemas.openxmlformats.org/drawingml/2006/table">
            <a:tbl>
              <a:tblPr/>
              <a:tblGrid>
                <a:gridCol w="1508877"/>
                <a:gridCol w="714732"/>
                <a:gridCol w="714732"/>
                <a:gridCol w="635316"/>
                <a:gridCol w="555902"/>
                <a:gridCol w="555902"/>
                <a:gridCol w="555902"/>
                <a:gridCol w="794146"/>
                <a:gridCol w="794146"/>
                <a:gridCol w="885650"/>
              </a:tblGrid>
              <a:tr h="601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27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423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77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822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903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7738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1608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3851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742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5439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6232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63279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4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-1214470"/>
            <a:ext cx="7362084" cy="26321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 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5" y="571456"/>
          <a:ext cx="8215371" cy="6244634"/>
        </p:xfrm>
        <a:graphic>
          <a:graphicData uri="http://schemas.openxmlformats.org/drawingml/2006/table">
            <a:tbl>
              <a:tblPr/>
              <a:tblGrid>
                <a:gridCol w="1857388"/>
                <a:gridCol w="642942"/>
                <a:gridCol w="642943"/>
                <a:gridCol w="571503"/>
                <a:gridCol w="571504"/>
                <a:gridCol w="714380"/>
                <a:gridCol w="571504"/>
                <a:gridCol w="785818"/>
                <a:gridCol w="928694"/>
                <a:gridCol w="928695"/>
              </a:tblGrid>
              <a:tr h="4286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Выпол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Успеваем.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зн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79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Н-Сережкинская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9585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Тимяшевская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037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С-Иштерякская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Зеленорощин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441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Шугуровская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СОШ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Новоиштеряк.НШДС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431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7605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95447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Calibri"/>
                          <a:ea typeface="Times New Roman"/>
                          <a:cs typeface="Times New Roman"/>
                        </a:rPr>
                        <a:t>56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987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Старописьмян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592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Нижнечершил.ООШ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5414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1933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Новочерш.</a:t>
                      </a:r>
                      <a:r>
                        <a:rPr lang="ru-RU" sz="12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НШДС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6415" marR="664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714356"/>
            <a:ext cx="7498080" cy="5300666"/>
          </a:xfrm>
        </p:spPr>
        <p:txBody>
          <a:bodyPr>
            <a:normAutofit/>
          </a:bodyPr>
          <a:lstStyle/>
          <a:p>
            <a:pPr marL="596646" lvl="0" indent="-51435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Результаты  полугодовой  контрольной   работы по русскому языку в 4-х  классах считать удовлетворительными, показатели успеваемости недостаточными.</a:t>
            </a: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96646" lvl="0" indent="-514350" algn="just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714404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обучению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русскому языку в 2015-2016 учебном году.</a:t>
            </a:r>
          </a:p>
          <a:p>
            <a:pPr>
              <a:buFontTx/>
              <a:buChar char="-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русскому языку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500042"/>
            <a:ext cx="7498080" cy="4800600"/>
          </a:xfrm>
        </p:spPr>
        <p:txBody>
          <a:bodyPr>
            <a:normAutofit fontScale="25000" lnSpcReduction="20000"/>
          </a:bodyPr>
          <a:lstStyle/>
          <a:p>
            <a:pPr lvl="3">
              <a:buNone/>
            </a:pPr>
            <a:r>
              <a:rPr lang="ru-RU" sz="1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</a:p>
          <a:p>
            <a:pPr lvl="3">
              <a:buNone/>
            </a:pPr>
            <a:endParaRPr lang="ru-RU" sz="4400" b="1" i="1" dirty="0" smtClean="0"/>
          </a:p>
          <a:p>
            <a:pPr>
              <a:buNone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Всего учащихся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802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758 (95%)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«5» - 211(28%)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(34,5%)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«4» - 410 (54%)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(48,2%)</a:t>
            </a:r>
          </a:p>
          <a:p>
            <a:pPr>
              <a:buNone/>
            </a:pP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«3» - 137 (18%)        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(17,3%)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 –   100%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100%;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Качество знаний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– 82%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82,7%;</a:t>
            </a:r>
          </a:p>
          <a:p>
            <a:pPr>
              <a:buNone/>
            </a:pPr>
            <a:r>
              <a:rPr lang="ru-RU" sz="12800" dirty="0" smtClean="0">
                <a:latin typeface="Times New Roman" pitchFamily="18" charset="0"/>
                <a:cs typeface="Times New Roman" pitchFamily="18" charset="0"/>
              </a:rPr>
              <a:t>Средняя оценка </a:t>
            </a:r>
            <a:r>
              <a:rPr lang="ru-RU" sz="12800" b="1" dirty="0" smtClean="0">
                <a:latin typeface="Times New Roman" pitchFamily="18" charset="0"/>
                <a:cs typeface="Times New Roman" pitchFamily="18" charset="0"/>
              </a:rPr>
              <a:t>-    4,1       </a:t>
            </a:r>
            <a:r>
              <a:rPr lang="ru-RU" sz="1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4,2.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тестирования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Количество участников контрольной работы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городским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214414" y="1428736"/>
          <a:ext cx="764386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357290" y="1071546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30444" y="1571612"/>
            <a:ext cx="1304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82%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42976" y="2143116"/>
            <a:ext cx="800102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09584" y="1000108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57259" y="714356"/>
            <a:ext cx="2686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4,1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214422"/>
          <a:ext cx="7429552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428728" y="1857364"/>
            <a:ext cx="7572428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358214" cy="533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42910" y="150017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4,1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285908"/>
            <a:ext cx="7498080" cy="270354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500042"/>
          <a:ext cx="7929618" cy="6215106"/>
        </p:xfrm>
        <a:graphic>
          <a:graphicData uri="http://schemas.openxmlformats.org/drawingml/2006/table">
            <a:tbl>
              <a:tblPr/>
              <a:tblGrid>
                <a:gridCol w="1357322"/>
                <a:gridCol w="714348"/>
                <a:gridCol w="714412"/>
                <a:gridCol w="642942"/>
                <a:gridCol w="785818"/>
                <a:gridCol w="642942"/>
                <a:gridCol w="642942"/>
                <a:gridCol w="785818"/>
                <a:gridCol w="785818"/>
                <a:gridCol w="857256"/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учащихся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ООШ №1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3.9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Гимназия №11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Лицей №12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СОШ №13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671" y="-1357346"/>
            <a:ext cx="7667329" cy="2988175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Таблица с результатами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00100" y="642918"/>
          <a:ext cx="8072494" cy="6291666"/>
        </p:xfrm>
        <a:graphic>
          <a:graphicData uri="http://schemas.openxmlformats.org/drawingml/2006/table">
            <a:tbl>
              <a:tblPr/>
              <a:tblGrid>
                <a:gridCol w="1714512"/>
                <a:gridCol w="714380"/>
                <a:gridCol w="785818"/>
                <a:gridCol w="642942"/>
                <a:gridCol w="571504"/>
                <a:gridCol w="642942"/>
                <a:gridCol w="642942"/>
                <a:gridCol w="714380"/>
                <a:gridCol w="857256"/>
                <a:gridCol w="78581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Всего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уч-ся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Успев.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Кач.зн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Ср.оц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Ивановская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Подлесная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Урдалинская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latin typeface="Times New Roman"/>
                          <a:ea typeface="Times New Roman"/>
                          <a:cs typeface="Times New Roman"/>
                        </a:rPr>
                        <a:t>Н-Сережкинская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Керлигачская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Сугушлинская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Тимяшевская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Старокувакская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 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3,7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Ст-Иштерякская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409700" algn="l"/>
                        </a:tabLs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Зеленорощ. СОШ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Шугуровская СОШ 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Новоиштеряк.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Федотовская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7574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М.Карамалкинская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6415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Куакбашская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Урмышлинская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Старописьмян.ООШ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3,8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37246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Нижнечершил. </a:t>
                      </a: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3425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Сарабикуловская ООШ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Новочерш. НШДС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4,0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5226" marR="652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600" b="1" dirty="0" smtClean="0">
                <a:solidFill>
                  <a:srgbClr val="0070C0"/>
                </a:solidFill>
              </a:rPr>
              <a:t> :  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071546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071546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Результаты  полугодовой  контрольной   работы по окружающему миру в 4   классах считать удовлетворительными.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0" y="-642966"/>
            <a:ext cx="7498080" cy="21320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методистам УО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714356"/>
            <a:ext cx="7576398" cy="553404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785794"/>
            <a:ext cx="75724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Г.М.Гаделшиной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методисту по начальному образованию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разработать  и запланировать систему мер, направленных на стабилизацию и улучшение результатов проверочных работ учащихся по окружающему миру в 2015-2016 учебном году.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800" dirty="0" smtClean="0">
                <a:solidFill>
                  <a:srgbClr val="0070C0"/>
                </a:solidFill>
              </a:rPr>
              <a:t>. 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руководителям: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-  на заседаниях ШМО проанализировать результаты проверочных работ по окружающему миру и  запланировать систему мер, направленных на улучшение и стабилизацию результатов учащихся  в 2015-2016учебном году;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- организовать работу учителей по устранению выявленных пробелов в знаниях учащихся во внеурочное время, на дополнительных занятиях.</a:t>
            </a:r>
          </a:p>
          <a:p>
            <a:pPr marL="596646" indent="-51435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 marL="596646" indent="-51435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- с целью ликвидации пробелов в знаниях организовать работу с учащимися по индивидуальным планам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(срок: постоянно)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571472" y="1447800"/>
          <a:ext cx="8429684" cy="5267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1285852" y="2214554"/>
            <a:ext cx="7572428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357298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30444" y="1571612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74%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857224" y="2643182"/>
            <a:ext cx="8072494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15273" y="1500174"/>
            <a:ext cx="1441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ЛМР – 4,0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285860"/>
          <a:ext cx="8072494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1071538" y="3143248"/>
            <a:ext cx="8072462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Прямая соединительная линия 8"/>
          <p:cNvCxnSpPr/>
          <p:nvPr/>
        </p:nvCxnSpPr>
        <p:spPr>
          <a:xfrm>
            <a:off x="1071538" y="2214554"/>
            <a:ext cx="7786742" cy="1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000100" y="2214554"/>
            <a:ext cx="6572296" cy="158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Средняя оценка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85786" y="1000108"/>
          <a:ext cx="8001056" cy="6124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785926"/>
            <a:ext cx="1234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4,0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3678</TotalTime>
  <Words>1928</Words>
  <Application>Microsoft Office PowerPoint</Application>
  <PresentationFormat>Экран (4:3)</PresentationFormat>
  <Paragraphs>1217</Paragraphs>
  <Slides>40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Солнцестояние</vt:lpstr>
      <vt:lpstr>                                     Результаты полугодовых проверочных  работ по предметам  учащихся  4 классов 2015-2016 учебного года   </vt:lpstr>
      <vt:lpstr>              Математика</vt:lpstr>
      <vt:lpstr>Количество участников контрольной работы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  Таблица с результатами</vt:lpstr>
      <vt:lpstr>                     Таблица с результатами</vt:lpstr>
      <vt:lpstr>   Выводы:</vt:lpstr>
      <vt:lpstr>Рекомендации методисту УО:</vt:lpstr>
      <vt:lpstr>Слайд 14</vt:lpstr>
      <vt:lpstr>               Русский язык </vt:lpstr>
      <vt:lpstr>Количество участников контрольной работы</vt:lpstr>
      <vt:lpstr> 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  Таблица с результатами</vt:lpstr>
      <vt:lpstr>            Таблица с результатами </vt:lpstr>
      <vt:lpstr>   Выводы:</vt:lpstr>
      <vt:lpstr>Рекомендации методистам УО:</vt:lpstr>
      <vt:lpstr>Слайд 27</vt:lpstr>
      <vt:lpstr>Слайд 28</vt:lpstr>
      <vt:lpstr>Количество участников тестирования</vt:lpstr>
      <vt:lpstr>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Средняя оценка по городским школам</vt:lpstr>
      <vt:lpstr>Средняя оценка по сельским школам</vt:lpstr>
      <vt:lpstr>             Таблица с результатами</vt:lpstr>
      <vt:lpstr>           Таблица с результатами</vt:lpstr>
      <vt:lpstr>  Выводы :  </vt:lpstr>
      <vt:lpstr>Рекомендации методистам УО:</vt:lpstr>
      <vt:lpstr>Слайд 40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493</cp:revision>
  <dcterms:created xsi:type="dcterms:W3CDTF">2012-12-17T07:09:56Z</dcterms:created>
  <dcterms:modified xsi:type="dcterms:W3CDTF">2015-12-24T11:51:17Z</dcterms:modified>
</cp:coreProperties>
</file>